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71" r:id="rId4"/>
    <p:sldId id="267" r:id="rId5"/>
    <p:sldId id="269" r:id="rId6"/>
    <p:sldId id="259" r:id="rId7"/>
    <p:sldId id="265" r:id="rId8"/>
    <p:sldId id="258" r:id="rId9"/>
    <p:sldId id="27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75" d="100"/>
          <a:sy n="75" d="100"/>
        </p:scale>
        <p:origin x="-90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754-D616-4B6F-A8BE-DA0FBA339C26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6CF-0AC9-4919-8938-8450BFDC5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33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754-D616-4B6F-A8BE-DA0FBA339C26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6CF-0AC9-4919-8938-8450BFDC5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329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754-D616-4B6F-A8BE-DA0FBA339C26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6CF-0AC9-4919-8938-8450BFDC5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102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754-D616-4B6F-A8BE-DA0FBA339C26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6CF-0AC9-4919-8938-8450BFDC5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12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754-D616-4B6F-A8BE-DA0FBA339C26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6CF-0AC9-4919-8938-8450BFDC5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23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754-D616-4B6F-A8BE-DA0FBA339C26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6CF-0AC9-4919-8938-8450BFDC5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477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754-D616-4B6F-A8BE-DA0FBA339C26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6CF-0AC9-4919-8938-8450BFDC5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339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754-D616-4B6F-A8BE-DA0FBA339C26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6CF-0AC9-4919-8938-8450BFDC5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44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754-D616-4B6F-A8BE-DA0FBA339C26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6CF-0AC9-4919-8938-8450BFDC5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535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754-D616-4B6F-A8BE-DA0FBA339C26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6CF-0AC9-4919-8938-8450BFDC5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32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BD754-D616-4B6F-A8BE-DA0FBA339C26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A86CF-0AC9-4919-8938-8450BFDC5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55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BD754-D616-4B6F-A8BE-DA0FBA339C26}" type="datetimeFigureOut">
              <a:rPr lang="ru-RU" smtClean="0"/>
              <a:t>08.04.2019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A86CF-0AC9-4919-8938-8450BFDC5E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867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16001" y="1007918"/>
            <a:ext cx="10426700" cy="3397827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Программно-методический комплекс коррекционного курса «Азбука добра» для обучающихся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 умственной отсталостью (интеллектуальными нарушениями)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ru-RU" sz="4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5891" y="4645747"/>
            <a:ext cx="7112000" cy="1655762"/>
          </a:xfrm>
        </p:spPr>
        <p:txBody>
          <a:bodyPr>
            <a:normAutofit/>
          </a:bodyPr>
          <a:lstStyle/>
          <a:p>
            <a:r>
              <a:rPr lang="ru-RU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Шлям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Ольга Борисовна, учитель</a:t>
            </a: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Тонко Валентина Николаевна, учитель</a:t>
            </a: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Филиппова Оксана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Валерьевна, педагог-психолог</a:t>
            </a:r>
          </a:p>
          <a:p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Твердохлебова Ксения Викторовна, учитель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629891" y="6493164"/>
            <a:ext cx="9144000" cy="3648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школа № 25 Петроградского района Санкт-Петербурга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G:\Эмблема школы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190" y="4092865"/>
            <a:ext cx="2285999" cy="2285999"/>
          </a:xfrm>
          <a:prstGeom prst="rect">
            <a:avLst/>
          </a:prstGeom>
          <a:ln w="50800" cap="rnd" cmpd="thickThin">
            <a:solidFill>
              <a:schemeClr val="accent1"/>
            </a:solidFill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1800000" rev="1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0218" y="424729"/>
            <a:ext cx="8506691" cy="50814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Готова ответить на Ваши вопросы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629891" y="6493164"/>
            <a:ext cx="9144000" cy="3648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школа № 25 Петроградского района Санкт-Петербурга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G:\Эмблема школы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27" y="3654181"/>
            <a:ext cx="2285999" cy="2285999"/>
          </a:xfrm>
          <a:prstGeom prst="rect">
            <a:avLst/>
          </a:prstGeom>
          <a:ln w="50800" cap="rnd" cmpd="thickThin">
            <a:solidFill>
              <a:schemeClr val="accent1"/>
            </a:solidFill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1800000" rev="1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678484" y="2475346"/>
            <a:ext cx="8506691" cy="40178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СПАСИБО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за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j-ea"/>
                <a:cs typeface="+mj-cs"/>
              </a:rPr>
              <a:t>ВНИМАНИЕ!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  <a:ea typeface="+mj-ea"/>
              <a:cs typeface="+mj-cs"/>
            </a:endParaRPr>
          </a:p>
        </p:txBody>
      </p:sp>
      <p:pic>
        <p:nvPicPr>
          <p:cNvPr id="1026" name="Picture 2" descr="ÐÐ°ÑÑÐ¸Ð½ÐºÐ¸ Ð¿Ð¾ Ð·Ð°Ð¿ÑÐ¾ÑÑ ÐÐÐÐ ÐÐ¡ ÐÐÐ Ð¢ÐÐÐÐ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1210510"/>
            <a:ext cx="1800000" cy="1800000"/>
          </a:xfrm>
          <a:prstGeom prst="rect">
            <a:avLst/>
          </a:prstGeom>
          <a:ln w="50800" cap="rnd" cmpd="thickThin">
            <a:solidFill>
              <a:schemeClr val="accent1"/>
            </a:solidFill>
            <a:rou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12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89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7500" y="760768"/>
            <a:ext cx="11023599" cy="2983345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Создание </a:t>
            </a:r>
            <a:r>
              <a:rPr lang="ru-RU" sz="3200" b="1" dirty="0" err="1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программно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–методических комплексов, обеспечивающих  реализацию ФГОС начального общего образования обучающихся с ограниченными возможностями здоровья (умственная отсталость (интеллектуальные нарушения)</a:t>
            </a:r>
            <a:endParaRPr lang="ru-RU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45083" y="4217554"/>
            <a:ext cx="7853218" cy="1996209"/>
          </a:xfrm>
        </p:spPr>
        <p:txBody>
          <a:bodyPr>
            <a:normAutofit fontScale="92500" lnSpcReduction="1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ФЗ «Об образовании в РФ» от 29.12.2012 ФЗ-273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ФГОС образования обучающихся с умственной отсталостью (интеллектуальными нарушениями),</a:t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от 19.12.2015 Приказ № 1599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Примерная АООП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образования обучающихся с умственной отсталостью (интеллектуальными нарушениями),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протокол  от 22 декабря  2015 г. №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4/15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629891" y="6493164"/>
            <a:ext cx="9144000" cy="3648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школа № 25 Петроградского района Санкт-Петербурга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06400" y="424727"/>
            <a:ext cx="4940300" cy="508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Нормативная база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8" name="Picture 2" descr="G:\Эмблема школы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577" y="3927764"/>
            <a:ext cx="2285999" cy="2285999"/>
          </a:xfrm>
          <a:prstGeom prst="rect">
            <a:avLst/>
          </a:prstGeom>
          <a:ln w="50800" cap="rnd" cmpd="thickThin">
            <a:solidFill>
              <a:schemeClr val="accent1"/>
            </a:solidFill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1800000" rev="12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78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629891" y="6493164"/>
            <a:ext cx="9144000" cy="3648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школа № 25 Петроградского района Санкт-Петербурга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95118" y="424728"/>
            <a:ext cx="9215582" cy="508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Программно-методический комплекс «Азбука добра»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31" y="1509891"/>
            <a:ext cx="3056769" cy="4320000"/>
          </a:xfrm>
          <a:prstGeom prst="rect">
            <a:avLst/>
          </a:prstGeom>
          <a:ln w="50800" cap="rnd" cmpd="thickThin">
            <a:solidFill>
              <a:schemeClr val="accent1"/>
            </a:solidFill>
            <a:rou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63500" dir="18900000" algn="bl" rotWithShape="0">
              <a:prstClr val="black">
                <a:alpha val="46000"/>
              </a:prstClr>
            </a:outerShdw>
            <a:softEdge rad="6350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700" y="973192"/>
            <a:ext cx="1890000" cy="2520000"/>
          </a:xfrm>
          <a:prstGeom prst="rect">
            <a:avLst/>
          </a:prstGeom>
          <a:ln w="63500" cap="rnd" cmpd="thickThin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400" y="3684882"/>
            <a:ext cx="1890000" cy="2520000"/>
          </a:xfrm>
          <a:prstGeom prst="rect">
            <a:avLst/>
          </a:prstGeom>
          <a:ln w="63500" cap="rnd" cmpd="thickThin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00" y="3695291"/>
            <a:ext cx="1890000" cy="2520000"/>
          </a:xfrm>
          <a:prstGeom prst="rect">
            <a:avLst/>
          </a:prstGeom>
          <a:ln w="63500" cap="rnd" cmpd="thickThin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691" y="983192"/>
            <a:ext cx="1890000" cy="2520000"/>
          </a:xfrm>
          <a:prstGeom prst="rect">
            <a:avLst/>
          </a:prstGeom>
          <a:ln w="63500" cap="rnd" cmpd="thickThin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800" y="973192"/>
            <a:ext cx="1890000" cy="2520000"/>
          </a:xfrm>
          <a:prstGeom prst="rect">
            <a:avLst/>
          </a:prstGeom>
          <a:ln w="63500" cap="rnd" cmpd="thickThin">
            <a:solidFill>
              <a:schemeClr val="accent6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86708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49601" y="1298864"/>
            <a:ext cx="9156699" cy="519430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Закон «Об образовании в РФ»</a:t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Образование </a:t>
            </a:r>
            <a:r>
              <a:rPr lang="ru-RU" sz="2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обучающихся с ограниченными возможностями здоровья может быть организовано как совместно с другими обучающимися, так и в отдельных классах, группах или в отдельных организациях, осуществляющих образовательную </a:t>
            </a: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деятельность»</a:t>
            </a:r>
            <a:r>
              <a:rPr lang="ru-RU" sz="2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ru-RU" sz="2000" b="1" i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Концепция инклюзивного 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образования</a:t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</a:t>
            </a:r>
            <a:r>
              <a:rPr lang="ru-RU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Все дети вне зависимости от психофизических особенностей обучаются совместно нормально развивающимися школьниками»</a:t>
            </a:r>
            <a: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ru-RU" sz="2000" i="1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Увеличение численности детей с ОВЗ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629891" y="6493164"/>
            <a:ext cx="9144000" cy="3648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школа № 25 Петроградского района Санкт-Петербурга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58618" y="424728"/>
            <a:ext cx="8974282" cy="508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Актуальность программно-методического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комплекса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14" y="2075700"/>
            <a:ext cx="2292577" cy="3240000"/>
          </a:xfrm>
          <a:prstGeom prst="rect">
            <a:avLst/>
          </a:prstGeom>
          <a:ln w="50800" cap="rnd" cmpd="thickThin">
            <a:solidFill>
              <a:schemeClr val="accent1"/>
            </a:solidFill>
            <a:rou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63500" dir="18900000" algn="bl" rotWithShape="0">
              <a:prstClr val="black">
                <a:alpha val="46000"/>
              </a:prstClr>
            </a:outerShdw>
            <a:softEdge rad="63500"/>
          </a:effectLst>
          <a:scene3d>
            <a:camera prst="orthographicFront">
              <a:rot lat="0" lon="600000" rev="6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1310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629891" y="6493164"/>
            <a:ext cx="9144000" cy="3648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школа № 25 Петроградского района Санкт-Петербурга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95118" y="424728"/>
            <a:ext cx="9215582" cy="508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Программно-методический комплекс «Азбука добра»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31" y="1509891"/>
            <a:ext cx="3056769" cy="4320000"/>
          </a:xfrm>
          <a:prstGeom prst="rect">
            <a:avLst/>
          </a:prstGeom>
          <a:ln w="50800" cap="rnd" cmpd="thickThin">
            <a:solidFill>
              <a:schemeClr val="accent1"/>
            </a:solidFill>
            <a:rou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63500" dir="18900000" algn="bl" rotWithShape="0">
              <a:prstClr val="black">
                <a:alpha val="46000"/>
              </a:prstClr>
            </a:outerShdw>
            <a:softEdge rad="63500"/>
          </a:effectLst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9700" y="3919591"/>
            <a:ext cx="1890000" cy="2520000"/>
          </a:xfrm>
          <a:prstGeom prst="rect">
            <a:avLst/>
          </a:prstGeom>
          <a:ln w="63500" cap="rnd" cmpd="thickThin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9400" y="3710282"/>
            <a:ext cx="1890000" cy="2520000"/>
          </a:xfrm>
          <a:prstGeom prst="rect">
            <a:avLst/>
          </a:prstGeom>
          <a:ln w="63500" cap="rnd" cmpd="thickThin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800" y="3720691"/>
            <a:ext cx="1890000" cy="2520000"/>
          </a:xfrm>
          <a:prstGeom prst="rect">
            <a:avLst/>
          </a:prstGeom>
          <a:ln w="63500" cap="rnd" cmpd="thickThin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400" y="3906892"/>
            <a:ext cx="1890000" cy="2520000"/>
          </a:xfrm>
          <a:prstGeom prst="rect">
            <a:avLst/>
          </a:prstGeom>
          <a:ln w="63500" cap="rnd" cmpd="thickThin">
            <a:solidFill>
              <a:schemeClr val="accent6">
                <a:lumMod val="60000"/>
                <a:lumOff val="40000"/>
              </a:schemeClr>
            </a:solidFill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400" y="3919591"/>
            <a:ext cx="1890000" cy="2520000"/>
          </a:xfrm>
          <a:prstGeom prst="rect">
            <a:avLst/>
          </a:prstGeom>
          <a:ln w="63500" cap="rnd" cmpd="thickThin">
            <a:solidFill>
              <a:schemeClr val="accent6">
                <a:lumMod val="60000"/>
                <a:lumOff val="40000"/>
              </a:schemeClr>
            </a:solidFill>
          </a:ln>
        </p:spPr>
      </p:pic>
      <p:sp>
        <p:nvSpPr>
          <p:cNvPr id="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82695" y="1096662"/>
            <a:ext cx="7858405" cy="2573229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Обеспечение педагогов и специалистов программно- методическими материалами, направленными на повышение качества образования обучающихся с умственной отсталостью (интеллектуальными нарушениями) в области духовно-нравственного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развития в соответствии с требованиями ФГОС О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у/о, формирования жизненных компетенций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0218" y="424729"/>
            <a:ext cx="8974282" cy="50814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Программно-методическое пособие «Азбука добра»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629891" y="6493164"/>
            <a:ext cx="9144000" cy="3648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школа № 25 Петроградского района Санкт-Петербурга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546100" y="957120"/>
            <a:ext cx="10838656" cy="2014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u="sng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Цель программы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: </a:t>
            </a:r>
          </a:p>
          <a:p>
            <a:pPr algn="l"/>
            <a:r>
              <a:rPr lang="ru-RU" sz="2000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последовательное гармоничное духовно-нравственное развитие личности умственно отсталого школьника и формирование у него элементарных принципов нравственности, ценностно-смысловых ориентиров, социальных компетенций, развитие ответственного, творческого и коммуникабельного человека</a:t>
            </a:r>
          </a:p>
          <a:p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394200" y="2705100"/>
            <a:ext cx="7155656" cy="35052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10000"/>
              </a:lnSpc>
            </a:pPr>
            <a:r>
              <a:rPr lang="ru-RU" altLang="ru-RU" u="sng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Направления:</a:t>
            </a:r>
            <a: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alt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endParaRPr lang="ru-RU" altLang="ru-RU" dirty="0" smtClean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l">
              <a:lnSpc>
                <a:spcPct val="110000"/>
              </a:lnSpc>
            </a:pPr>
            <a:r>
              <a:rPr lang="ru-RU" altLang="ru-RU" i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Вся </a:t>
            </a:r>
            <a:r>
              <a:rPr lang="ru-RU" altLang="ru-RU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семья вместе, так и душа на месте</a:t>
            </a:r>
          </a:p>
          <a:p>
            <a:pPr algn="l">
              <a:lnSpc>
                <a:spcPct val="110000"/>
              </a:lnSpc>
            </a:pPr>
            <a:r>
              <a:rPr lang="ru-RU" altLang="ru-RU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Человек – что замок к каждому нужно ключик подобрать</a:t>
            </a:r>
          </a:p>
          <a:p>
            <a:pPr algn="l">
              <a:lnSpc>
                <a:spcPct val="110000"/>
              </a:lnSpc>
            </a:pPr>
            <a:r>
              <a:rPr lang="ru-RU" altLang="ru-RU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На добрый привет, добрый и ответ</a:t>
            </a:r>
          </a:p>
          <a:p>
            <a:pPr algn="l">
              <a:lnSpc>
                <a:spcPct val="110000"/>
              </a:lnSpc>
            </a:pPr>
            <a:r>
              <a:rPr lang="ru-RU" altLang="ru-RU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«Много есть чудес на свете…»</a:t>
            </a:r>
          </a:p>
          <a:p>
            <a:pPr algn="l">
              <a:lnSpc>
                <a:spcPct val="110000"/>
              </a:lnSpc>
            </a:pPr>
            <a:r>
              <a:rPr lang="ru-RU" altLang="ru-RU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Будешь стараться, все может удастся</a:t>
            </a:r>
          </a:p>
          <a:p>
            <a:pPr algn="l">
              <a:lnSpc>
                <a:spcPct val="110000"/>
              </a:lnSpc>
            </a:pPr>
            <a:r>
              <a:rPr lang="ru-RU" altLang="ru-RU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 добрым жить хорошо</a:t>
            </a:r>
          </a:p>
          <a:p>
            <a:pPr algn="l">
              <a:lnSpc>
                <a:spcPct val="110000"/>
              </a:lnSpc>
            </a:pPr>
            <a:r>
              <a:rPr lang="ru-RU" altLang="ru-RU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Ум да здоровье дороже всего</a:t>
            </a:r>
          </a:p>
          <a:p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4" y="2837700"/>
            <a:ext cx="2292577" cy="3240000"/>
          </a:xfrm>
          <a:prstGeom prst="rect">
            <a:avLst/>
          </a:prstGeom>
          <a:ln w="50800" cap="rnd" cmpd="thickThin">
            <a:solidFill>
              <a:schemeClr val="accent1"/>
            </a:solidFill>
            <a:round/>
          </a:ln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63500" dir="18900000" algn="bl" rotWithShape="0">
              <a:prstClr val="black">
                <a:alpha val="46000"/>
              </a:prstClr>
            </a:outerShdw>
            <a:softEdge rad="63500"/>
          </a:effectLst>
          <a:scene3d>
            <a:camera prst="orthographicFront">
              <a:rot lat="0" lon="600000" rev="6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9242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3719" y="386629"/>
            <a:ext cx="5469081" cy="50814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Новизна продукта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629891" y="6493164"/>
            <a:ext cx="9144000" cy="3648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школа № 25 Петроградского района Санкт-Петербурга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251028"/>
              </p:ext>
            </p:extLst>
          </p:nvPr>
        </p:nvGraphicFramePr>
        <p:xfrm>
          <a:off x="571501" y="1117600"/>
          <a:ext cx="11271248" cy="50777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9089"/>
                <a:gridCol w="2142160"/>
                <a:gridCol w="2109550"/>
                <a:gridCol w="2330449"/>
              </a:tblGrid>
              <a:tr h="578878"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400" b="1" u="none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Название программы</a:t>
                      </a:r>
                    </a:p>
                  </a:txBody>
                  <a:tcPr marL="44101" marR="44101" marT="0" marB="0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На </a:t>
                      </a:r>
                      <a:r>
                        <a:rPr lang="ru-RU" sz="1400" b="1" u="none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сайтах </a:t>
                      </a: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ОУ</a:t>
                      </a:r>
                      <a:endParaRPr lang="ru-RU" sz="1400" b="1" u="non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44101" marR="44101" marT="0" marB="0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400" b="1" u="none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интернет-магазинах</a:t>
                      </a:r>
                    </a:p>
                  </a:txBody>
                  <a:tcPr marL="44101" marR="44101" marT="0" marB="0"/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В </a:t>
                      </a:r>
                      <a:r>
                        <a:rPr lang="ru-RU" sz="1400" b="1" u="none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издательствах</a:t>
                      </a:r>
                    </a:p>
                  </a:txBody>
                  <a:tcPr marL="44101" marR="44101" marT="0" marB="0"/>
                </a:tc>
              </a:tr>
              <a:tr h="1214261"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u="none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Программа </a:t>
                      </a: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коррекционного курса «Азбука добра» обучающихся </a:t>
                      </a:r>
                      <a:r>
                        <a:rPr lang="ru-RU" sz="1400" b="1" u="none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с </a:t>
                      </a: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умственной </a:t>
                      </a:r>
                      <a:r>
                        <a:rPr lang="ru-RU" sz="1400" b="1" u="none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отсталостью </a:t>
                      </a:r>
                    </a:p>
                  </a:txBody>
                  <a:tcPr marL="44101" marR="44101" marT="0" marB="0"/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u="none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Не </a:t>
                      </a: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представлен</a:t>
                      </a:r>
                      <a:endParaRPr lang="ru-RU" sz="1400" b="1" u="non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44101" marR="44101" marT="0" marB="0"/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Нет</a:t>
                      </a:r>
                      <a:endParaRPr lang="ru-RU" sz="1400" b="1" u="non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44101" marR="44101" marT="0" marB="0"/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Не представлен</a:t>
                      </a:r>
                      <a:endParaRPr lang="ru-RU" sz="1400" b="1" u="non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44101" marR="44101" marT="0" marB="0"/>
                </a:tc>
              </a:tr>
              <a:tr h="1214261"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u="none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Учебно-методический комплекс для </a:t>
                      </a: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педагогов</a:t>
                      </a:r>
                      <a:endParaRPr lang="ru-RU" sz="1400" b="1" u="non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44101" marR="44101" marT="0" marB="0"/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u="none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Не </a:t>
                      </a: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представлен</a:t>
                      </a:r>
                      <a:endParaRPr lang="ru-RU" sz="1400" b="1" u="non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44101" marR="44101" marT="0" marB="0"/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Нет</a:t>
                      </a:r>
                      <a:endParaRPr lang="ru-RU" sz="1400" b="1" u="non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44101" marR="44101" marT="0" marB="0"/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Не представлен</a:t>
                      </a:r>
                      <a:endParaRPr lang="ru-RU" sz="1400" b="1" u="non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44101" marR="44101" marT="0" marB="0"/>
                </a:tc>
              </a:tr>
              <a:tr h="1214261"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u="none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Диагностические материалы для обучающихся с умственной </a:t>
                      </a: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отсталостью</a:t>
                      </a:r>
                      <a:endParaRPr lang="ru-RU" sz="1400" b="1" u="non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44101" marR="44101" marT="0" marB="0"/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u="none" kern="120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Не представлены</a:t>
                      </a:r>
                    </a:p>
                  </a:txBody>
                  <a:tcPr marL="44101" marR="44101" marT="0" marB="0"/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Нет</a:t>
                      </a:r>
                      <a:endParaRPr lang="ru-RU" sz="1400" b="1" u="non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44101" marR="44101" marT="0" marB="0"/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Не представлены</a:t>
                      </a:r>
                      <a:endParaRPr lang="ru-RU" sz="1400" b="1" u="non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44101" marR="44101" marT="0" marB="0"/>
                </a:tc>
              </a:tr>
              <a:tr h="794838"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u="none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Дидактический </a:t>
                      </a: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материал</a:t>
                      </a:r>
                      <a:r>
                        <a:rPr lang="ru-RU" sz="1400" b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рабочие тетради)</a:t>
                      </a:r>
                      <a:endParaRPr lang="ru-RU" sz="1400" b="1" u="non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44101" marR="44101" marT="0" marB="0"/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u="none" kern="1200" dirty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Не </a:t>
                      </a: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представлен</a:t>
                      </a:r>
                      <a:endParaRPr lang="ru-RU" sz="1400" b="1" u="non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44101" marR="44101" marT="0" marB="0"/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Нет</a:t>
                      </a:r>
                      <a:endParaRPr lang="ru-RU" sz="1400" b="1" u="non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44101" marR="44101" marT="0" marB="0"/>
                </a:tc>
                <a:tc>
                  <a:txBody>
                    <a:bodyPr/>
                    <a:lstStyle/>
                    <a:p>
                      <a:pPr marL="0" lvl="0" indent="-342900" algn="l" defTabSz="914400" rtl="0" eaLnBrk="1" latinLnBrk="0" hangingPunct="1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b="1" u="none" kern="1200" dirty="0" smtClean="0"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  <a:ea typeface="+mn-ea"/>
                          <a:cs typeface="+mn-cs"/>
                        </a:rPr>
                        <a:t>Не представлен</a:t>
                      </a:r>
                      <a:endParaRPr lang="ru-RU" sz="1400" b="1" u="none" kern="1200" dirty="0"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  <a:ea typeface="+mn-ea"/>
                        <a:cs typeface="+mn-cs"/>
                      </a:endParaRPr>
                    </a:p>
                  </a:txBody>
                  <a:tcPr marL="44101" marR="4410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956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5900" y="373929"/>
            <a:ext cx="6563591" cy="50814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Практическая востребованность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629891" y="6493164"/>
            <a:ext cx="9144000" cy="3648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школа № 25 Петроградского района Санкт-Петербурга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74700" y="3898899"/>
            <a:ext cx="11099800" cy="1549401"/>
          </a:xfrm>
          <a:prstGeom prst="rect">
            <a:avLst/>
          </a:prstGeom>
        </p:spPr>
        <p:txBody>
          <a:bodyPr vert="horz" lIns="91440" tIns="45720" rIns="91440" bIns="45720" numCol="2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Учителя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Педагоги– психологи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32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endParaRPr lang="ru-RU" sz="3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Воспитатели</a:t>
            </a:r>
            <a:endParaRPr lang="ru-RU" sz="32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Родители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2" name="Picture 4" descr="https://xn--40-6kctzgmgdq4g.xn--p1ai/school_life/for_first_graders/image/p-1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75" y="1103202"/>
            <a:ext cx="10768849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931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0218" y="424729"/>
            <a:ext cx="8506691" cy="508143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Апробация коррекционного курса «Азбука добра»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629891" y="6493164"/>
            <a:ext cx="9144000" cy="3648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ГБОУ школа № 25 Петроградского района Санкт-Петербурга</a:t>
            </a:r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3768435" y="1871518"/>
            <a:ext cx="7924801" cy="3682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45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ГБОУ школа № 131 Красносельского района</a:t>
            </a:r>
            <a:br>
              <a:rPr lang="ru-RU" sz="45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sz="45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45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ГБОУ школа №  7 Красносельского района</a:t>
            </a:r>
            <a:br>
              <a:rPr lang="ru-RU" sz="45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sz="45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45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ГБОУ школа № 13 Приморского района</a:t>
            </a:r>
            <a:br>
              <a:rPr lang="ru-RU" sz="45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sz="45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45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ГБОУ школа № 613 Московского района</a:t>
            </a:r>
            <a:br>
              <a:rPr lang="ru-RU" sz="45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endParaRPr lang="ru-RU" sz="4500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45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ГБОУ школа № 565 Кировского района</a:t>
            </a:r>
            <a:endParaRPr lang="ru-RU" sz="4500" b="1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2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49" y="2561635"/>
            <a:ext cx="3214286" cy="1800000"/>
          </a:xfrm>
          <a:prstGeom prst="rect">
            <a:avLst/>
          </a:prstGeom>
          <a:ln w="50800" cap="rnd" cmpd="thickThin">
            <a:solidFill>
              <a:schemeClr val="accent1"/>
            </a:solidFill>
            <a:rou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1200000" lon="1800000" rev="12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59163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330</Words>
  <Application>Microsoft Office PowerPoint</Application>
  <PresentationFormat>Произвольный</PresentationFormat>
  <Paragraphs>76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Программно-методический комплекс коррекционного курса «Азбука добра» для обучающихся с умственной отсталостью (интеллектуальными нарушениями) </vt:lpstr>
      <vt:lpstr>Создание программно–методических комплексов, обеспечивающих  реализацию ФГОС начального общего образования обучающихся с ограниченными возможностями здоровья (умственная отсталость (интеллектуальные нарушения)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user</cp:lastModifiedBy>
  <cp:revision>56</cp:revision>
  <dcterms:created xsi:type="dcterms:W3CDTF">2019-04-01T16:10:10Z</dcterms:created>
  <dcterms:modified xsi:type="dcterms:W3CDTF">2019-04-08T11:31:28Z</dcterms:modified>
</cp:coreProperties>
</file>